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37CCE2A3-F55D-4735-AA4C-54C402DEF19A}"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6080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158601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63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659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346829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72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69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720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16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174888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9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121780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714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77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168727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7CCE2A3-F55D-4735-AA4C-54C402DEF19A}"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13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94177DD-9C9F-492D-BB05-61ED790A4051}" type="datetimeFigureOut">
              <a:rPr lang="zh-TW" altLang="en-US" smtClean="0"/>
              <a:t>2021/1/10</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383279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94177DD-9C9F-492D-BB05-61ED790A4051}" type="datetimeFigureOut">
              <a:rPr lang="zh-TW" altLang="en-US" smtClean="0"/>
              <a:t>2021/1/10</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CCE2A3-F55D-4735-AA4C-54C402DEF19A}" type="slidenum">
              <a:rPr lang="zh-TW" altLang="en-US" smtClean="0"/>
              <a:t>‹#›</a:t>
            </a:fld>
            <a:endParaRPr lang="zh-TW" altLang="en-US"/>
          </a:p>
        </p:txBody>
      </p:sp>
    </p:spTree>
    <p:extLst>
      <p:ext uri="{BB962C8B-B14F-4D97-AF65-F5344CB8AC3E}">
        <p14:creationId xmlns:p14="http://schemas.microsoft.com/office/powerpoint/2010/main" val="243312253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fif"/><Relationship Id="rId4" Type="http://schemas.openxmlformats.org/officeDocument/2006/relationships/image" Target="../media/image10.jfif"/></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A4743-5301-4971-9FD2-40A8A217211C}"/>
              </a:ext>
            </a:extLst>
          </p:cNvPr>
          <p:cNvSpPr>
            <a:spLocks noGrp="1"/>
          </p:cNvSpPr>
          <p:nvPr>
            <p:ph type="ctrTitle"/>
          </p:nvPr>
        </p:nvSpPr>
        <p:spPr/>
        <p:txBody>
          <a:bodyPr/>
          <a:lstStyle/>
          <a:p>
            <a:r>
              <a:rPr lang="zh-TW" altLang="en-US" b="1" dirty="0"/>
              <a:t>海大大戰爭</a:t>
            </a:r>
            <a:endParaRPr lang="zh-TW" altLang="en-US" dirty="0"/>
          </a:p>
        </p:txBody>
      </p:sp>
      <p:sp>
        <p:nvSpPr>
          <p:cNvPr id="3" name="副標題 2">
            <a:extLst>
              <a:ext uri="{FF2B5EF4-FFF2-40B4-BE49-F238E27FC236}">
                <a16:creationId xmlns:a16="http://schemas.microsoft.com/office/drawing/2014/main" id="{94D2101A-1404-45A0-AF16-03A754100B81}"/>
              </a:ext>
            </a:extLst>
          </p:cNvPr>
          <p:cNvSpPr>
            <a:spLocks noGrp="1"/>
          </p:cNvSpPr>
          <p:nvPr>
            <p:ph type="subTitle" idx="1"/>
          </p:nvPr>
        </p:nvSpPr>
        <p:spPr>
          <a:xfrm>
            <a:off x="2672078" y="3959083"/>
            <a:ext cx="6955455" cy="1320799"/>
          </a:xfrm>
        </p:spPr>
        <p:txBody>
          <a:bodyPr>
            <a:normAutofit lnSpcReduction="10000"/>
          </a:bodyPr>
          <a:lstStyle/>
          <a:p>
            <a:endParaRPr lang="en-US" altLang="zh-TW" dirty="0"/>
          </a:p>
          <a:p>
            <a:r>
              <a:rPr lang="en-US" altLang="zh-TW" dirty="0"/>
              <a:t>										</a:t>
            </a:r>
            <a:r>
              <a:rPr lang="en-US" altLang="zh-TW" dirty="0">
                <a:latin typeface="+mj-ea"/>
                <a:ea typeface="+mj-ea"/>
              </a:rPr>
              <a:t>00857002</a:t>
            </a:r>
            <a:r>
              <a:rPr lang="zh-TW" altLang="en-US" dirty="0">
                <a:latin typeface="+mj-ea"/>
                <a:ea typeface="+mj-ea"/>
              </a:rPr>
              <a:t> 賴冠宏</a:t>
            </a:r>
            <a:endParaRPr lang="en-US" altLang="zh-TW" dirty="0">
              <a:latin typeface="+mj-ea"/>
              <a:ea typeface="+mj-ea"/>
            </a:endParaRPr>
          </a:p>
          <a:p>
            <a:r>
              <a:rPr lang="en-US" altLang="zh-TW" dirty="0">
                <a:latin typeface="+mj-ea"/>
                <a:ea typeface="+mj-ea"/>
              </a:rPr>
              <a:t>										00857039</a:t>
            </a:r>
            <a:r>
              <a:rPr lang="zh-TW" altLang="en-US" dirty="0">
                <a:latin typeface="+mj-ea"/>
                <a:ea typeface="+mj-ea"/>
              </a:rPr>
              <a:t> 林維凱</a:t>
            </a:r>
          </a:p>
        </p:txBody>
      </p:sp>
      <p:pic>
        <p:nvPicPr>
          <p:cNvPr id="5" name="圖片 4">
            <a:extLst>
              <a:ext uri="{FF2B5EF4-FFF2-40B4-BE49-F238E27FC236}">
                <a16:creationId xmlns:a16="http://schemas.microsoft.com/office/drawing/2014/main" id="{EBC838E5-8388-42E2-9BB6-6866C0767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192" y="3623019"/>
            <a:ext cx="2998933" cy="1658588"/>
          </a:xfrm>
          <a:prstGeom prst="rect">
            <a:avLst/>
          </a:prstGeom>
        </p:spPr>
      </p:pic>
    </p:spTree>
    <p:extLst>
      <p:ext uri="{BB962C8B-B14F-4D97-AF65-F5344CB8AC3E}">
        <p14:creationId xmlns:p14="http://schemas.microsoft.com/office/powerpoint/2010/main" val="20141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DCB3B8-1725-4129-84CF-AD0E26B34870}"/>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32E93DE8-D8D6-4130-8FD1-B3A28A42E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641" y="747923"/>
            <a:ext cx="9532718" cy="5362154"/>
          </a:xfrm>
        </p:spPr>
      </p:pic>
    </p:spTree>
    <p:extLst>
      <p:ext uri="{BB962C8B-B14F-4D97-AF65-F5344CB8AC3E}">
        <p14:creationId xmlns:p14="http://schemas.microsoft.com/office/powerpoint/2010/main" val="141361923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534AB8-613F-42D7-8A80-CF32DD3416F2}"/>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37420C8C-7FA6-4474-B41D-D8B4B2F8D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438" y="809683"/>
            <a:ext cx="9313124" cy="5238633"/>
          </a:xfrm>
        </p:spPr>
      </p:pic>
    </p:spTree>
    <p:extLst>
      <p:ext uri="{BB962C8B-B14F-4D97-AF65-F5344CB8AC3E}">
        <p14:creationId xmlns:p14="http://schemas.microsoft.com/office/powerpoint/2010/main" val="316334506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1C123-55BD-4492-AC31-8D0C54682EB0}"/>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0F5FBF40-0F17-44DF-81D3-42217DEA5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238" y="747696"/>
            <a:ext cx="9533524" cy="5362608"/>
          </a:xfrm>
        </p:spPr>
      </p:pic>
    </p:spTree>
    <p:extLst>
      <p:ext uri="{BB962C8B-B14F-4D97-AF65-F5344CB8AC3E}">
        <p14:creationId xmlns:p14="http://schemas.microsoft.com/office/powerpoint/2010/main" val="361541541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8EFBA5-FA1F-437A-B0EA-52335C0553DD}"/>
              </a:ext>
            </a:extLst>
          </p:cNvPr>
          <p:cNvSpPr>
            <a:spLocks noGrp="1"/>
          </p:cNvSpPr>
          <p:nvPr>
            <p:ph type="title"/>
          </p:nvPr>
        </p:nvSpPr>
        <p:spPr/>
        <p:txBody>
          <a:bodyPr/>
          <a:lstStyle/>
          <a:p>
            <a:r>
              <a:rPr lang="zh-TW" altLang="en-US" dirty="0"/>
              <a:t>創作動機</a:t>
            </a:r>
          </a:p>
        </p:txBody>
      </p:sp>
      <p:pic>
        <p:nvPicPr>
          <p:cNvPr id="5" name="圖片 4">
            <a:extLst>
              <a:ext uri="{FF2B5EF4-FFF2-40B4-BE49-F238E27FC236}">
                <a16:creationId xmlns:a16="http://schemas.microsoft.com/office/drawing/2014/main" id="{139C4C05-0A6B-4098-A4C8-7F512FF90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3451" y="4494835"/>
            <a:ext cx="1330798" cy="1723086"/>
          </a:xfrm>
          <a:prstGeom prst="rect">
            <a:avLst/>
          </a:prstGeom>
        </p:spPr>
      </p:pic>
      <p:sp>
        <p:nvSpPr>
          <p:cNvPr id="20" name="內容版面配置區 19">
            <a:extLst>
              <a:ext uri="{FF2B5EF4-FFF2-40B4-BE49-F238E27FC236}">
                <a16:creationId xmlns:a16="http://schemas.microsoft.com/office/drawing/2014/main" id="{2A9BAD1C-6338-46D4-96E3-7D797D832430}"/>
              </a:ext>
            </a:extLst>
          </p:cNvPr>
          <p:cNvSpPr>
            <a:spLocks noGrp="1"/>
          </p:cNvSpPr>
          <p:nvPr>
            <p:ph idx="1"/>
          </p:nvPr>
        </p:nvSpPr>
        <p:spPr>
          <a:xfrm>
            <a:off x="1823721" y="2556932"/>
            <a:ext cx="8793479" cy="3318936"/>
          </a:xfrm>
        </p:spPr>
        <p:txBody>
          <a:bodyPr/>
          <a:lstStyle/>
          <a:p>
            <a:pPr marL="0" indent="0">
              <a:buNone/>
            </a:pPr>
            <a:r>
              <a:rPr lang="en-US" altLang="zh-TW" dirty="0"/>
              <a:t>	</a:t>
            </a:r>
            <a:r>
              <a:rPr lang="zh-TW" altLang="en-US" dirty="0">
                <a:latin typeface="微軟正黑體" panose="020B0604030504040204" pitchFamily="34" charset="-120"/>
                <a:ea typeface="微軟正黑體" panose="020B0604030504040204" pitchFamily="34" charset="-120"/>
              </a:rPr>
              <a:t>智慧型手機流行後許多遊戲如雨後春筍般湧出，在當時吃到飽的網路還沒那麼普及，因此許多無需上網即可遊玩的遊戲都相當受到歡迎，其中塔防類型的遊戲非常地多，玩家間的討論度也很高。</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在以前遊玩的過程中感到十分有趣，不論是遊戲性還是抽卡的環節都引人入勝，因此我們討論後便決定由這次製作專案的機會來做一款屬於我們的塔防遊戲。</a:t>
            </a:r>
            <a:endParaRPr lang="en-US" altLang="zh-TW" dirty="0">
              <a:latin typeface="微軟正黑體" panose="020B0604030504040204" pitchFamily="34" charset="-120"/>
              <a:ea typeface="微軟正黑體" panose="020B0604030504040204" pitchFamily="34" charset="-120"/>
            </a:endParaRPr>
          </a:p>
        </p:txBody>
      </p:sp>
      <p:pic>
        <p:nvPicPr>
          <p:cNvPr id="22" name="圖片 21">
            <a:extLst>
              <a:ext uri="{FF2B5EF4-FFF2-40B4-BE49-F238E27FC236}">
                <a16:creationId xmlns:a16="http://schemas.microsoft.com/office/drawing/2014/main" id="{2DBA4AB8-FF89-4A86-9FF8-22B9869A3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769" y="5256107"/>
            <a:ext cx="843281" cy="843281"/>
          </a:xfrm>
          <a:prstGeom prst="rect">
            <a:avLst/>
          </a:prstGeom>
        </p:spPr>
      </p:pic>
      <p:pic>
        <p:nvPicPr>
          <p:cNvPr id="24" name="圖片 23">
            <a:extLst>
              <a:ext uri="{FF2B5EF4-FFF2-40B4-BE49-F238E27FC236}">
                <a16:creationId xmlns:a16="http://schemas.microsoft.com/office/drawing/2014/main" id="{2B880198-2939-4CE9-A0D4-74ECDFF4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6719" y="5256106"/>
            <a:ext cx="843281" cy="843281"/>
          </a:xfrm>
          <a:prstGeom prst="rect">
            <a:avLst/>
          </a:prstGeom>
        </p:spPr>
      </p:pic>
      <p:pic>
        <p:nvPicPr>
          <p:cNvPr id="26" name="圖片 25">
            <a:extLst>
              <a:ext uri="{FF2B5EF4-FFF2-40B4-BE49-F238E27FC236}">
                <a16:creationId xmlns:a16="http://schemas.microsoft.com/office/drawing/2014/main" id="{A47BA24C-FCA7-4F61-91FC-C7CA31583D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2843" y="5256108"/>
            <a:ext cx="843281" cy="843281"/>
          </a:xfrm>
          <a:prstGeom prst="rect">
            <a:avLst/>
          </a:prstGeom>
        </p:spPr>
      </p:pic>
    </p:spTree>
    <p:extLst>
      <p:ext uri="{BB962C8B-B14F-4D97-AF65-F5344CB8AC3E}">
        <p14:creationId xmlns:p14="http://schemas.microsoft.com/office/powerpoint/2010/main" val="168242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0CE5F5-3A10-4FAA-9782-4A56FC87006C}"/>
              </a:ext>
            </a:extLst>
          </p:cNvPr>
          <p:cNvSpPr>
            <a:spLocks noGrp="1"/>
          </p:cNvSpPr>
          <p:nvPr>
            <p:ph type="title"/>
          </p:nvPr>
        </p:nvSpPr>
        <p:spPr>
          <a:xfrm>
            <a:off x="1295402" y="982132"/>
            <a:ext cx="9601196" cy="1303867"/>
          </a:xfrm>
        </p:spPr>
        <p:txBody>
          <a:bodyPr/>
          <a:lstStyle/>
          <a:p>
            <a:r>
              <a:rPr lang="zh-TW" altLang="en-US" dirty="0">
                <a:latin typeface="+mj-ea"/>
              </a:rPr>
              <a:t>網站架構</a:t>
            </a:r>
            <a:r>
              <a:rPr lang="en-US" altLang="zh-TW" dirty="0">
                <a:latin typeface="+mj-ea"/>
              </a:rPr>
              <a:t>(</a:t>
            </a:r>
            <a:r>
              <a:rPr lang="zh-TW" altLang="en-US" dirty="0">
                <a:latin typeface="+mj-ea"/>
              </a:rPr>
              <a:t>頁面結構</a:t>
            </a:r>
            <a:r>
              <a:rPr lang="en-US" altLang="zh-TW" dirty="0">
                <a:latin typeface="+mj-ea"/>
              </a:rPr>
              <a:t>)</a:t>
            </a:r>
            <a:endParaRPr lang="zh-TW" altLang="en-US" dirty="0">
              <a:latin typeface="+mj-ea"/>
            </a:endParaRPr>
          </a:p>
        </p:txBody>
      </p:sp>
      <p:pic>
        <p:nvPicPr>
          <p:cNvPr id="4" name="內容版面配置區 3">
            <a:extLst>
              <a:ext uri="{FF2B5EF4-FFF2-40B4-BE49-F238E27FC236}">
                <a16:creationId xmlns:a16="http://schemas.microsoft.com/office/drawing/2014/main" id="{868CD6ED-511B-49B4-8299-81A5987A62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4160" y="4493088"/>
            <a:ext cx="1351644" cy="1697210"/>
          </a:xfrm>
          <a:prstGeom prst="rect">
            <a:avLst/>
          </a:prstGeom>
        </p:spPr>
      </p:pic>
      <p:sp>
        <p:nvSpPr>
          <p:cNvPr id="5" name="矩形: 圓角 4">
            <a:extLst>
              <a:ext uri="{FF2B5EF4-FFF2-40B4-BE49-F238E27FC236}">
                <a16:creationId xmlns:a16="http://schemas.microsoft.com/office/drawing/2014/main" id="{E376BC20-7574-4C10-838E-0D983DA7C7A8}"/>
              </a:ext>
            </a:extLst>
          </p:cNvPr>
          <p:cNvSpPr/>
          <p:nvPr/>
        </p:nvSpPr>
        <p:spPr>
          <a:xfrm>
            <a:off x="3266429" y="2548069"/>
            <a:ext cx="1490594" cy="35770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p>
        </p:txBody>
      </p:sp>
      <p:sp>
        <p:nvSpPr>
          <p:cNvPr id="6" name="矩形: 圓角 5">
            <a:extLst>
              <a:ext uri="{FF2B5EF4-FFF2-40B4-BE49-F238E27FC236}">
                <a16:creationId xmlns:a16="http://schemas.microsoft.com/office/drawing/2014/main" id="{26A2FDD0-1F66-4784-BBF0-465010BC34DA}"/>
              </a:ext>
            </a:extLst>
          </p:cNvPr>
          <p:cNvSpPr/>
          <p:nvPr/>
        </p:nvSpPr>
        <p:spPr>
          <a:xfrm>
            <a:off x="5309071" y="2554518"/>
            <a:ext cx="1490593" cy="35770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04754F3D-627E-4ACD-B529-87AC8484E147}"/>
              </a:ext>
            </a:extLst>
          </p:cNvPr>
          <p:cNvSpPr/>
          <p:nvPr/>
        </p:nvSpPr>
        <p:spPr>
          <a:xfrm>
            <a:off x="7319078" y="2560899"/>
            <a:ext cx="1490593" cy="35770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D3B6D90B-01AE-4E44-AECC-6B7BADC57AB0}"/>
              </a:ext>
            </a:extLst>
          </p:cNvPr>
          <p:cNvSpPr txBox="1"/>
          <p:nvPr/>
        </p:nvSpPr>
        <p:spPr>
          <a:xfrm>
            <a:off x="3384968" y="2580781"/>
            <a:ext cx="1197814" cy="461665"/>
          </a:xfrm>
          <a:prstGeom prst="rect">
            <a:avLst/>
          </a:prstGeom>
          <a:noFill/>
        </p:spPr>
        <p:txBody>
          <a:bodyPr wrap="square" rtlCol="0">
            <a:spAutoFit/>
          </a:bodyPr>
          <a:lstStyle/>
          <a:p>
            <a:pPr algn="ctr"/>
            <a:r>
              <a:rPr lang="zh-TW" altLang="en-US" sz="2400" b="1" u="sng" dirty="0">
                <a:latin typeface="微軟正黑體" panose="020B0604030504040204" pitchFamily="34" charset="-120"/>
                <a:ea typeface="微軟正黑體" panose="020B0604030504040204" pitchFamily="34" charset="-120"/>
              </a:rPr>
              <a:t>主頁</a:t>
            </a:r>
          </a:p>
        </p:txBody>
      </p:sp>
      <p:sp>
        <p:nvSpPr>
          <p:cNvPr id="9" name="文字方塊 8">
            <a:extLst>
              <a:ext uri="{FF2B5EF4-FFF2-40B4-BE49-F238E27FC236}">
                <a16:creationId xmlns:a16="http://schemas.microsoft.com/office/drawing/2014/main" id="{0A647D86-B08C-4477-8106-186C76151FE8}"/>
              </a:ext>
            </a:extLst>
          </p:cNvPr>
          <p:cNvSpPr txBox="1"/>
          <p:nvPr/>
        </p:nvSpPr>
        <p:spPr>
          <a:xfrm>
            <a:off x="7311641" y="2567828"/>
            <a:ext cx="1490593" cy="461665"/>
          </a:xfrm>
          <a:prstGeom prst="rect">
            <a:avLst/>
          </a:prstGeom>
          <a:noFill/>
        </p:spPr>
        <p:txBody>
          <a:bodyPr wrap="square" rtlCol="0">
            <a:spAutoFit/>
          </a:bodyPr>
          <a:lstStyle/>
          <a:p>
            <a:pPr algn="ctr"/>
            <a:r>
              <a:rPr lang="zh-TW" altLang="en-US" sz="2400" b="1" u="sng" dirty="0">
                <a:latin typeface="微軟正黑體" panose="020B0604030504040204" pitchFamily="34" charset="-120"/>
                <a:ea typeface="微軟正黑體" panose="020B0604030504040204" pitchFamily="34" charset="-120"/>
              </a:rPr>
              <a:t>內容細節</a:t>
            </a:r>
          </a:p>
        </p:txBody>
      </p:sp>
      <p:sp>
        <p:nvSpPr>
          <p:cNvPr id="10" name="文字方塊 9">
            <a:extLst>
              <a:ext uri="{FF2B5EF4-FFF2-40B4-BE49-F238E27FC236}">
                <a16:creationId xmlns:a16="http://schemas.microsoft.com/office/drawing/2014/main" id="{74926031-BD4C-469C-8386-182B563BE470}"/>
              </a:ext>
            </a:extLst>
          </p:cNvPr>
          <p:cNvSpPr txBox="1"/>
          <p:nvPr/>
        </p:nvSpPr>
        <p:spPr>
          <a:xfrm>
            <a:off x="5308368" y="2588148"/>
            <a:ext cx="1504989" cy="461665"/>
          </a:xfrm>
          <a:prstGeom prst="rect">
            <a:avLst/>
          </a:prstGeom>
          <a:noFill/>
        </p:spPr>
        <p:txBody>
          <a:bodyPr wrap="square" rtlCol="0">
            <a:spAutoFit/>
          </a:bodyPr>
          <a:lstStyle/>
          <a:p>
            <a:pPr algn="ctr"/>
            <a:r>
              <a:rPr lang="zh-TW" altLang="en-US" sz="2400" b="1" u="sng" dirty="0">
                <a:latin typeface="微軟正黑體" panose="020B0604030504040204" pitchFamily="34" charset="-120"/>
                <a:ea typeface="微軟正黑體" panose="020B0604030504040204" pitchFamily="34" charset="-120"/>
              </a:rPr>
              <a:t>選單位置</a:t>
            </a:r>
          </a:p>
        </p:txBody>
      </p:sp>
      <p:grpSp>
        <p:nvGrpSpPr>
          <p:cNvPr id="40" name="群組 39">
            <a:extLst>
              <a:ext uri="{FF2B5EF4-FFF2-40B4-BE49-F238E27FC236}">
                <a16:creationId xmlns:a16="http://schemas.microsoft.com/office/drawing/2014/main" id="{24EF824C-4C40-4484-A170-F16A3AC93E86}"/>
              </a:ext>
            </a:extLst>
          </p:cNvPr>
          <p:cNvGrpSpPr/>
          <p:nvPr/>
        </p:nvGrpSpPr>
        <p:grpSpPr>
          <a:xfrm>
            <a:off x="3264581" y="4074964"/>
            <a:ext cx="1511607" cy="729501"/>
            <a:chOff x="3264581" y="4074964"/>
            <a:chExt cx="1511607" cy="729501"/>
          </a:xfrm>
        </p:grpSpPr>
        <p:sp>
          <p:nvSpPr>
            <p:cNvPr id="11" name="矩形: 圓角 10">
              <a:extLst>
                <a:ext uri="{FF2B5EF4-FFF2-40B4-BE49-F238E27FC236}">
                  <a16:creationId xmlns:a16="http://schemas.microsoft.com/office/drawing/2014/main" id="{BFEB82EA-753A-445B-B248-C5124D8A0E24}"/>
                </a:ext>
              </a:extLst>
            </p:cNvPr>
            <p:cNvSpPr/>
            <p:nvPr/>
          </p:nvSpPr>
          <p:spPr>
            <a:xfrm>
              <a:off x="3264581" y="4074964"/>
              <a:ext cx="1490593" cy="729501"/>
            </a:xfrm>
            <a:prstGeom prst="round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5ED11BAD-2430-4169-A1F3-BFAA26801C6C}"/>
                </a:ext>
              </a:extLst>
            </p:cNvPr>
            <p:cNvSpPr txBox="1"/>
            <p:nvPr/>
          </p:nvSpPr>
          <p:spPr>
            <a:xfrm>
              <a:off x="3276594" y="4250289"/>
              <a:ext cx="1499594"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開始畫面</a:t>
              </a:r>
            </a:p>
          </p:txBody>
        </p:sp>
      </p:grpSp>
      <p:grpSp>
        <p:nvGrpSpPr>
          <p:cNvPr id="44" name="群組 43">
            <a:extLst>
              <a:ext uri="{FF2B5EF4-FFF2-40B4-BE49-F238E27FC236}">
                <a16:creationId xmlns:a16="http://schemas.microsoft.com/office/drawing/2014/main" id="{57C39158-9F5B-41F1-8727-9F642E42F428}"/>
              </a:ext>
            </a:extLst>
          </p:cNvPr>
          <p:cNvGrpSpPr/>
          <p:nvPr/>
        </p:nvGrpSpPr>
        <p:grpSpPr>
          <a:xfrm>
            <a:off x="7312800" y="3049813"/>
            <a:ext cx="1499594" cy="729500"/>
            <a:chOff x="7312800" y="3049813"/>
            <a:chExt cx="1499594" cy="729500"/>
          </a:xfrm>
        </p:grpSpPr>
        <p:sp>
          <p:nvSpPr>
            <p:cNvPr id="13" name="矩形: 圓角 12">
              <a:extLst>
                <a:ext uri="{FF2B5EF4-FFF2-40B4-BE49-F238E27FC236}">
                  <a16:creationId xmlns:a16="http://schemas.microsoft.com/office/drawing/2014/main" id="{FF237634-7481-449B-9A53-A0603676FC1B}"/>
                </a:ext>
              </a:extLst>
            </p:cNvPr>
            <p:cNvSpPr/>
            <p:nvPr/>
          </p:nvSpPr>
          <p:spPr>
            <a:xfrm>
              <a:off x="7312800" y="3049813"/>
              <a:ext cx="1499594" cy="729500"/>
            </a:xfrm>
            <a:prstGeom prst="roundRect">
              <a:avLst/>
            </a:prstGeom>
            <a:ln w="28575">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6ADCA202-1518-4222-8B43-DB1239792C83}"/>
                </a:ext>
              </a:extLst>
            </p:cNvPr>
            <p:cNvSpPr txBox="1"/>
            <p:nvPr/>
          </p:nvSpPr>
          <p:spPr>
            <a:xfrm>
              <a:off x="7346243" y="3211614"/>
              <a:ext cx="1465575"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商店畫面</a:t>
              </a:r>
            </a:p>
          </p:txBody>
        </p:sp>
      </p:grpSp>
      <p:grpSp>
        <p:nvGrpSpPr>
          <p:cNvPr id="42" name="群組 41">
            <a:extLst>
              <a:ext uri="{FF2B5EF4-FFF2-40B4-BE49-F238E27FC236}">
                <a16:creationId xmlns:a16="http://schemas.microsoft.com/office/drawing/2014/main" id="{89259E97-DE7D-4A5E-9408-71D647B206DA}"/>
              </a:ext>
            </a:extLst>
          </p:cNvPr>
          <p:cNvGrpSpPr/>
          <p:nvPr/>
        </p:nvGrpSpPr>
        <p:grpSpPr>
          <a:xfrm>
            <a:off x="5313047" y="4509844"/>
            <a:ext cx="1490593" cy="748220"/>
            <a:chOff x="5313047" y="4509844"/>
            <a:chExt cx="1490593" cy="748220"/>
          </a:xfrm>
        </p:grpSpPr>
        <p:sp>
          <p:nvSpPr>
            <p:cNvPr id="15" name="矩形: 圓角 14">
              <a:extLst>
                <a:ext uri="{FF2B5EF4-FFF2-40B4-BE49-F238E27FC236}">
                  <a16:creationId xmlns:a16="http://schemas.microsoft.com/office/drawing/2014/main" id="{EC20C077-66B0-4FE7-8A09-8619C99063E2}"/>
                </a:ext>
              </a:extLst>
            </p:cNvPr>
            <p:cNvSpPr/>
            <p:nvPr/>
          </p:nvSpPr>
          <p:spPr>
            <a:xfrm>
              <a:off x="5313047" y="4509844"/>
              <a:ext cx="1490593" cy="748220"/>
            </a:xfrm>
            <a:prstGeom prst="round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934A5B75-704C-4410-B326-99F087FAC761}"/>
                </a:ext>
              </a:extLst>
            </p:cNvPr>
            <p:cNvSpPr txBox="1"/>
            <p:nvPr/>
          </p:nvSpPr>
          <p:spPr>
            <a:xfrm>
              <a:off x="5322993" y="4666872"/>
              <a:ext cx="1478753"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遊戲關卡</a:t>
              </a:r>
            </a:p>
          </p:txBody>
        </p:sp>
      </p:grpSp>
      <p:cxnSp>
        <p:nvCxnSpPr>
          <p:cNvPr id="21" name="直線單箭頭接點 20">
            <a:extLst>
              <a:ext uri="{FF2B5EF4-FFF2-40B4-BE49-F238E27FC236}">
                <a16:creationId xmlns:a16="http://schemas.microsoft.com/office/drawing/2014/main" id="{DF6125D5-088D-49F7-81DA-03A3087E0BCC}"/>
              </a:ext>
            </a:extLst>
          </p:cNvPr>
          <p:cNvCxnSpPr>
            <a:stCxn id="16" idx="3"/>
            <a:endCxn id="15" idx="1"/>
          </p:cNvCxnSpPr>
          <p:nvPr/>
        </p:nvCxnSpPr>
        <p:spPr>
          <a:xfrm>
            <a:off x="4776188" y="4450344"/>
            <a:ext cx="536859" cy="43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CC536894-0DC9-427C-820E-C654FBF8FCD9}"/>
              </a:ext>
            </a:extLst>
          </p:cNvPr>
          <p:cNvGrpSpPr/>
          <p:nvPr/>
        </p:nvGrpSpPr>
        <p:grpSpPr>
          <a:xfrm>
            <a:off x="5311117" y="3384367"/>
            <a:ext cx="1522013" cy="748220"/>
            <a:chOff x="5311117" y="3384367"/>
            <a:chExt cx="1522013" cy="748220"/>
          </a:xfrm>
        </p:grpSpPr>
        <p:sp>
          <p:nvSpPr>
            <p:cNvPr id="12" name="矩形: 圓角 11">
              <a:extLst>
                <a:ext uri="{FF2B5EF4-FFF2-40B4-BE49-F238E27FC236}">
                  <a16:creationId xmlns:a16="http://schemas.microsoft.com/office/drawing/2014/main" id="{54FF2D6C-D0A4-48B1-9587-81433E354F60}"/>
                </a:ext>
              </a:extLst>
            </p:cNvPr>
            <p:cNvSpPr/>
            <p:nvPr/>
          </p:nvSpPr>
          <p:spPr>
            <a:xfrm>
              <a:off x="5311117" y="3384367"/>
              <a:ext cx="1497190" cy="748220"/>
            </a:xfrm>
            <a:prstGeom prst="round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C126A835-6C17-4213-82A5-752173B7A3FA}"/>
                </a:ext>
              </a:extLst>
            </p:cNvPr>
            <p:cNvSpPr txBox="1"/>
            <p:nvPr/>
          </p:nvSpPr>
          <p:spPr>
            <a:xfrm>
              <a:off x="5333536" y="3542923"/>
              <a:ext cx="1499594"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說明文件</a:t>
              </a:r>
            </a:p>
          </p:txBody>
        </p:sp>
      </p:grpSp>
      <p:cxnSp>
        <p:nvCxnSpPr>
          <p:cNvPr id="22" name="直線單箭頭接點 21">
            <a:extLst>
              <a:ext uri="{FF2B5EF4-FFF2-40B4-BE49-F238E27FC236}">
                <a16:creationId xmlns:a16="http://schemas.microsoft.com/office/drawing/2014/main" id="{BA14D6D7-AD96-42AE-B5C6-3F7C9B6390F2}"/>
              </a:ext>
            </a:extLst>
          </p:cNvPr>
          <p:cNvCxnSpPr>
            <a:stCxn id="11" idx="3"/>
            <a:endCxn id="17" idx="1"/>
          </p:cNvCxnSpPr>
          <p:nvPr/>
        </p:nvCxnSpPr>
        <p:spPr>
          <a:xfrm flipV="1">
            <a:off x="4755174" y="3742978"/>
            <a:ext cx="578363" cy="696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群組 45">
            <a:extLst>
              <a:ext uri="{FF2B5EF4-FFF2-40B4-BE49-F238E27FC236}">
                <a16:creationId xmlns:a16="http://schemas.microsoft.com/office/drawing/2014/main" id="{308B1730-95EA-45A3-943A-B936B5833826}"/>
              </a:ext>
            </a:extLst>
          </p:cNvPr>
          <p:cNvGrpSpPr/>
          <p:nvPr/>
        </p:nvGrpSpPr>
        <p:grpSpPr>
          <a:xfrm>
            <a:off x="7319077" y="4994995"/>
            <a:ext cx="1504870" cy="748220"/>
            <a:chOff x="7319077" y="4994995"/>
            <a:chExt cx="1504870" cy="748220"/>
          </a:xfrm>
        </p:grpSpPr>
        <p:sp>
          <p:nvSpPr>
            <p:cNvPr id="14" name="矩形: 圓角 13">
              <a:extLst>
                <a:ext uri="{FF2B5EF4-FFF2-40B4-BE49-F238E27FC236}">
                  <a16:creationId xmlns:a16="http://schemas.microsoft.com/office/drawing/2014/main" id="{651CA10B-EECB-4944-B8A4-CBC5CD545463}"/>
                </a:ext>
              </a:extLst>
            </p:cNvPr>
            <p:cNvSpPr/>
            <p:nvPr/>
          </p:nvSpPr>
          <p:spPr>
            <a:xfrm>
              <a:off x="7319077" y="4994995"/>
              <a:ext cx="1490593" cy="748220"/>
            </a:xfrm>
            <a:prstGeom prst="roundRect">
              <a:avLst/>
            </a:prstGeom>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67AF98CC-A11A-4B61-B7C2-7B10B8FE82D9}"/>
                </a:ext>
              </a:extLst>
            </p:cNvPr>
            <p:cNvSpPr txBox="1"/>
            <p:nvPr/>
          </p:nvSpPr>
          <p:spPr>
            <a:xfrm>
              <a:off x="7324353" y="5185712"/>
              <a:ext cx="1499594"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戰鬥畫面</a:t>
              </a:r>
            </a:p>
          </p:txBody>
        </p:sp>
      </p:grpSp>
      <p:cxnSp>
        <p:nvCxnSpPr>
          <p:cNvPr id="24" name="直線單箭頭接點 23">
            <a:extLst>
              <a:ext uri="{FF2B5EF4-FFF2-40B4-BE49-F238E27FC236}">
                <a16:creationId xmlns:a16="http://schemas.microsoft.com/office/drawing/2014/main" id="{09C9B042-8A1C-45DE-849D-8F01381F40E9}"/>
              </a:ext>
            </a:extLst>
          </p:cNvPr>
          <p:cNvCxnSpPr>
            <a:cxnSpLocks/>
            <a:stCxn id="19" idx="3"/>
            <a:endCxn id="23" idx="1"/>
          </p:cNvCxnSpPr>
          <p:nvPr/>
        </p:nvCxnSpPr>
        <p:spPr>
          <a:xfrm>
            <a:off x="6801746" y="4866927"/>
            <a:ext cx="522607" cy="518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A75B3E1D-DF81-4408-9C6D-122F47571A42}"/>
              </a:ext>
            </a:extLst>
          </p:cNvPr>
          <p:cNvCxnSpPr>
            <a:cxnSpLocks/>
            <a:stCxn id="15" idx="3"/>
            <a:endCxn id="27" idx="1"/>
          </p:cNvCxnSpPr>
          <p:nvPr/>
        </p:nvCxnSpPr>
        <p:spPr>
          <a:xfrm flipV="1">
            <a:off x="6803640" y="4386754"/>
            <a:ext cx="520134" cy="49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群組 44">
            <a:extLst>
              <a:ext uri="{FF2B5EF4-FFF2-40B4-BE49-F238E27FC236}">
                <a16:creationId xmlns:a16="http://schemas.microsoft.com/office/drawing/2014/main" id="{1BA1BFDE-9B22-471B-8A80-D2F0DB4911AB}"/>
              </a:ext>
            </a:extLst>
          </p:cNvPr>
          <p:cNvGrpSpPr/>
          <p:nvPr/>
        </p:nvGrpSpPr>
        <p:grpSpPr>
          <a:xfrm>
            <a:off x="7321800" y="4012277"/>
            <a:ext cx="1501568" cy="748220"/>
            <a:chOff x="7321800" y="4012277"/>
            <a:chExt cx="1501568" cy="748220"/>
          </a:xfrm>
        </p:grpSpPr>
        <p:sp>
          <p:nvSpPr>
            <p:cNvPr id="25" name="矩形: 圓角 24">
              <a:extLst>
                <a:ext uri="{FF2B5EF4-FFF2-40B4-BE49-F238E27FC236}">
                  <a16:creationId xmlns:a16="http://schemas.microsoft.com/office/drawing/2014/main" id="{C8999765-E119-441A-9F23-62C5272D6818}"/>
                </a:ext>
              </a:extLst>
            </p:cNvPr>
            <p:cNvSpPr/>
            <p:nvPr/>
          </p:nvSpPr>
          <p:spPr>
            <a:xfrm>
              <a:off x="7321800" y="4012277"/>
              <a:ext cx="1490593" cy="748220"/>
            </a:xfrm>
            <a:prstGeom prst="round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27" name="文字方塊 26">
              <a:extLst>
                <a:ext uri="{FF2B5EF4-FFF2-40B4-BE49-F238E27FC236}">
                  <a16:creationId xmlns:a16="http://schemas.microsoft.com/office/drawing/2014/main" id="{55DA218C-1983-4FE0-86C2-90F40EC9443B}"/>
                </a:ext>
              </a:extLst>
            </p:cNvPr>
            <p:cNvSpPr txBox="1"/>
            <p:nvPr/>
          </p:nvSpPr>
          <p:spPr>
            <a:xfrm>
              <a:off x="7323774" y="4186699"/>
              <a:ext cx="1499594"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編隊畫面</a:t>
              </a:r>
            </a:p>
          </p:txBody>
        </p:sp>
      </p:grpSp>
      <p:cxnSp>
        <p:nvCxnSpPr>
          <p:cNvPr id="36" name="直線單箭頭接點 35">
            <a:extLst>
              <a:ext uri="{FF2B5EF4-FFF2-40B4-BE49-F238E27FC236}">
                <a16:creationId xmlns:a16="http://schemas.microsoft.com/office/drawing/2014/main" id="{2591AE8A-E831-4BF4-A7B2-76B9ADEBCCC8}"/>
              </a:ext>
            </a:extLst>
          </p:cNvPr>
          <p:cNvCxnSpPr>
            <a:cxnSpLocks/>
            <a:stCxn id="19" idx="3"/>
            <a:endCxn id="13" idx="1"/>
          </p:cNvCxnSpPr>
          <p:nvPr/>
        </p:nvCxnSpPr>
        <p:spPr>
          <a:xfrm flipV="1">
            <a:off x="6801746" y="3414563"/>
            <a:ext cx="511054" cy="1452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05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par>
                          <p:cTn id="37" fill="hold">
                            <p:stCondLst>
                              <p:cond delay="500"/>
                            </p:stCondLst>
                            <p:childTnLst>
                              <p:par>
                                <p:cTn id="38" presetID="53" presetClass="entr" presetSubtype="16"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00"/>
                            </p:stCondLst>
                            <p:childTnLst>
                              <p:par>
                                <p:cTn id="49" presetID="53" presetClass="entr" presetSubtype="16"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2C001E-35C3-4128-9695-AED5FA7D2D46}"/>
              </a:ext>
            </a:extLst>
          </p:cNvPr>
          <p:cNvSpPr>
            <a:spLocks noGrp="1"/>
          </p:cNvSpPr>
          <p:nvPr>
            <p:ph type="title"/>
          </p:nvPr>
        </p:nvSpPr>
        <p:spPr/>
        <p:txBody>
          <a:bodyPr/>
          <a:lstStyle/>
          <a:p>
            <a:r>
              <a:rPr lang="zh-TW" altLang="en-US" dirty="0"/>
              <a:t>使用之</a:t>
            </a:r>
            <a:r>
              <a:rPr lang="en-US" altLang="zh-TW" dirty="0"/>
              <a:t>Web</a:t>
            </a:r>
            <a:r>
              <a:rPr lang="zh-TW" altLang="en-US" dirty="0"/>
              <a:t>技術</a:t>
            </a:r>
          </a:p>
        </p:txBody>
      </p:sp>
      <p:pic>
        <p:nvPicPr>
          <p:cNvPr id="4" name="圖片 3">
            <a:extLst>
              <a:ext uri="{FF2B5EF4-FFF2-40B4-BE49-F238E27FC236}">
                <a16:creationId xmlns:a16="http://schemas.microsoft.com/office/drawing/2014/main" id="{032B9AF1-850D-40DE-A9DA-F81EFCD70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0200" y="4712706"/>
            <a:ext cx="1042197" cy="1525535"/>
          </a:xfrm>
          <a:prstGeom prst="rect">
            <a:avLst/>
          </a:prstGeom>
        </p:spPr>
      </p:pic>
      <p:pic>
        <p:nvPicPr>
          <p:cNvPr id="6" name="圖片 5">
            <a:extLst>
              <a:ext uri="{FF2B5EF4-FFF2-40B4-BE49-F238E27FC236}">
                <a16:creationId xmlns:a16="http://schemas.microsoft.com/office/drawing/2014/main" id="{B7D9CF39-3835-4452-B41B-F0136FE82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8594" y1="50278" x2="18594" y2="50278"/>
                        <a14:foregroundMark x1="14922" y1="47222" x2="14922" y2="47222"/>
                        <a14:foregroundMark x1="16797" y1="30833" x2="16797" y2="30833"/>
                        <a14:foregroundMark x1="22422" y1="29722" x2="22422" y2="29722"/>
                        <a14:foregroundMark x1="25313" y1="29722" x2="25313" y2="29722"/>
                        <a14:foregroundMark x1="30078" y1="29722" x2="30078" y2="29722"/>
                        <a14:foregroundMark x1="30625" y1="45694" x2="30625" y2="45694"/>
                        <a14:foregroundMark x1="19922" y1="52778" x2="19922" y2="52778"/>
                        <a14:foregroundMark x1="19375" y1="52778" x2="27500" y2="58333"/>
                        <a14:foregroundMark x1="15313" y1="29861" x2="15313" y2="29861"/>
                        <a14:foregroundMark x1="42656" y1="27222" x2="49297" y2="41806"/>
                        <a14:foregroundMark x1="53828" y1="25139" x2="52031" y2="58889"/>
                        <a14:foregroundMark x1="48203" y1="13889" x2="48203" y2="13889"/>
                        <a14:foregroundMark x1="51094" y1="13889" x2="52422" y2="15833"/>
                        <a14:foregroundMark x1="48672" y1="13194" x2="48672" y2="17778"/>
                        <a14:foregroundMark x1="75391" y1="29861" x2="75703" y2="31667"/>
                        <a14:foregroundMark x1="70625" y1="30139" x2="71172" y2="31667"/>
                        <a14:foregroundMark x1="80313" y1="29722" x2="81172" y2="32083"/>
                        <a14:foregroundMark x1="18047" y1="45278" x2="14063" y2="65139"/>
                        <a14:foregroundMark x1="14063" y1="65139" x2="15703" y2="68472"/>
                      </a14:backgroundRemoval>
                    </a14:imgEffect>
                  </a14:imgLayer>
                </a14:imgProps>
              </a:ext>
              <a:ext uri="{28A0092B-C50C-407E-A947-70E740481C1C}">
                <a14:useLocalDpi xmlns:a14="http://schemas.microsoft.com/office/drawing/2010/main" val="0"/>
              </a:ext>
            </a:extLst>
          </a:blip>
          <a:srcRect l="8486" t="22403" r="62837" b="10345"/>
          <a:stretch/>
        </p:blipFill>
        <p:spPr>
          <a:xfrm>
            <a:off x="1821120" y="2606721"/>
            <a:ext cx="2161139" cy="2850910"/>
          </a:xfrm>
          <a:prstGeom prst="rect">
            <a:avLst/>
          </a:prstGeom>
        </p:spPr>
      </p:pic>
      <p:pic>
        <p:nvPicPr>
          <p:cNvPr id="7" name="圖片 6">
            <a:extLst>
              <a:ext uri="{FF2B5EF4-FFF2-40B4-BE49-F238E27FC236}">
                <a16:creationId xmlns:a16="http://schemas.microsoft.com/office/drawing/2014/main" id="{132BA43A-8371-489D-BC3D-33E86DB649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8594" y1="50278" x2="18594" y2="50278"/>
                        <a14:foregroundMark x1="14922" y1="47222" x2="14922" y2="47222"/>
                        <a14:foregroundMark x1="16797" y1="30833" x2="16797" y2="30833"/>
                        <a14:foregroundMark x1="22422" y1="29722" x2="22422" y2="29722"/>
                        <a14:foregroundMark x1="25313" y1="29722" x2="25313" y2="29722"/>
                        <a14:foregroundMark x1="30078" y1="29722" x2="30078" y2="29722"/>
                        <a14:foregroundMark x1="30625" y1="45694" x2="30625" y2="45694"/>
                        <a14:foregroundMark x1="19922" y1="52778" x2="19922" y2="52778"/>
                        <a14:foregroundMark x1="19375" y1="52778" x2="27500" y2="58333"/>
                        <a14:foregroundMark x1="15313" y1="29861" x2="15313" y2="29861"/>
                        <a14:foregroundMark x1="42656" y1="27222" x2="49297" y2="41806"/>
                        <a14:foregroundMark x1="53828" y1="25139" x2="52031" y2="58889"/>
                        <a14:foregroundMark x1="48203" y1="13889" x2="48203" y2="13889"/>
                        <a14:foregroundMark x1="51094" y1="13889" x2="52422" y2="15833"/>
                        <a14:foregroundMark x1="48672" y1="13194" x2="48672" y2="17778"/>
                        <a14:foregroundMark x1="75391" y1="29861" x2="75703" y2="31667"/>
                        <a14:foregroundMark x1="70625" y1="30139" x2="71172" y2="31667"/>
                        <a14:foregroundMark x1="80313" y1="29722" x2="81172" y2="32083"/>
                        <a14:foregroundMark x1="18047" y1="45278" x2="14063" y2="65139"/>
                        <a14:foregroundMark x1="14063" y1="65139" x2="15703" y2="68472"/>
                      </a14:backgroundRemoval>
                    </a14:imgEffect>
                  </a14:imgLayer>
                </a14:imgProps>
              </a:ext>
              <a:ext uri="{28A0092B-C50C-407E-A947-70E740481C1C}">
                <a14:useLocalDpi xmlns:a14="http://schemas.microsoft.com/office/drawing/2010/main" val="0"/>
              </a:ext>
            </a:extLst>
          </a:blip>
          <a:srcRect l="36777" t="7807" r="36319" b="27855"/>
          <a:stretch/>
        </p:blipFill>
        <p:spPr>
          <a:xfrm>
            <a:off x="7948061" y="2689217"/>
            <a:ext cx="2161139" cy="2907114"/>
          </a:xfrm>
          <a:prstGeom prst="rect">
            <a:avLst/>
          </a:prstGeom>
        </p:spPr>
      </p:pic>
      <p:pic>
        <p:nvPicPr>
          <p:cNvPr id="8" name="圖片 7">
            <a:extLst>
              <a:ext uri="{FF2B5EF4-FFF2-40B4-BE49-F238E27FC236}">
                <a16:creationId xmlns:a16="http://schemas.microsoft.com/office/drawing/2014/main" id="{25C43970-41B6-479B-B8BD-838DBAC07C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8594" y1="50278" x2="18594" y2="50278"/>
                        <a14:foregroundMark x1="14922" y1="47222" x2="14922" y2="47222"/>
                        <a14:foregroundMark x1="16797" y1="30833" x2="16797" y2="30833"/>
                        <a14:foregroundMark x1="22422" y1="29722" x2="22422" y2="29722"/>
                        <a14:foregroundMark x1="25313" y1="29722" x2="25313" y2="29722"/>
                        <a14:foregroundMark x1="30078" y1="29722" x2="30078" y2="29722"/>
                        <a14:foregroundMark x1="30625" y1="45694" x2="30625" y2="45694"/>
                        <a14:foregroundMark x1="19922" y1="52778" x2="19922" y2="52778"/>
                        <a14:foregroundMark x1="19375" y1="52778" x2="27500" y2="58333"/>
                        <a14:foregroundMark x1="15313" y1="29861" x2="15313" y2="29861"/>
                        <a14:foregroundMark x1="42656" y1="27222" x2="49297" y2="41806"/>
                        <a14:foregroundMark x1="53828" y1="25139" x2="52031" y2="58889"/>
                        <a14:foregroundMark x1="48203" y1="13889" x2="48203" y2="13889"/>
                        <a14:foregroundMark x1="51094" y1="13889" x2="52422" y2="15833"/>
                        <a14:foregroundMark x1="48672" y1="13194" x2="48672" y2="17778"/>
                        <a14:foregroundMark x1="75391" y1="29861" x2="75703" y2="31667"/>
                        <a14:foregroundMark x1="70625" y1="30139" x2="71172" y2="31667"/>
                        <a14:foregroundMark x1="80313" y1="29722" x2="81172" y2="32083"/>
                        <a14:foregroundMark x1="18047" y1="45278" x2="14063" y2="65139"/>
                        <a14:foregroundMark x1="14063" y1="65139" x2="15703" y2="68472"/>
                      </a14:backgroundRemoval>
                    </a14:imgEffect>
                  </a14:imgLayer>
                </a14:imgProps>
              </a:ext>
              <a:ext uri="{28A0092B-C50C-407E-A947-70E740481C1C}">
                <a14:useLocalDpi xmlns:a14="http://schemas.microsoft.com/office/drawing/2010/main" val="0"/>
              </a:ext>
            </a:extLst>
          </a:blip>
          <a:srcRect l="63794" t="25141" r="9302" b="11490"/>
          <a:stretch/>
        </p:blipFill>
        <p:spPr>
          <a:xfrm>
            <a:off x="5025590" y="2677484"/>
            <a:ext cx="2161139" cy="2863233"/>
          </a:xfrm>
          <a:prstGeom prst="rect">
            <a:avLst/>
          </a:prstGeom>
        </p:spPr>
      </p:pic>
    </p:spTree>
    <p:extLst>
      <p:ext uri="{BB962C8B-B14F-4D97-AF65-F5344CB8AC3E}">
        <p14:creationId xmlns:p14="http://schemas.microsoft.com/office/powerpoint/2010/main" val="3681245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ABCC88-4F44-46FA-ACFC-F4822C998BF3}"/>
              </a:ext>
            </a:extLst>
          </p:cNvPr>
          <p:cNvSpPr>
            <a:spLocks noGrp="1"/>
          </p:cNvSpPr>
          <p:nvPr>
            <p:ph type="title"/>
          </p:nvPr>
        </p:nvSpPr>
        <p:spPr/>
        <p:txBody>
          <a:bodyPr/>
          <a:lstStyle/>
          <a:p>
            <a:r>
              <a:rPr lang="zh-TW" altLang="en-US" dirty="0"/>
              <a:t>特色與優點</a:t>
            </a:r>
          </a:p>
        </p:txBody>
      </p:sp>
      <p:sp>
        <p:nvSpPr>
          <p:cNvPr id="3" name="內容版面配置區 2">
            <a:extLst>
              <a:ext uri="{FF2B5EF4-FFF2-40B4-BE49-F238E27FC236}">
                <a16:creationId xmlns:a16="http://schemas.microsoft.com/office/drawing/2014/main" id="{B7CEBC34-B901-4475-AD7F-DC6EE93554A5}"/>
              </a:ext>
            </a:extLst>
          </p:cNvPr>
          <p:cNvSpPr>
            <a:spLocks noGrp="1"/>
          </p:cNvSpPr>
          <p:nvPr>
            <p:ph idx="1"/>
          </p:nvPr>
        </p:nvSpPr>
        <p:spPr/>
        <p:txBody>
          <a:bodyPr/>
          <a:lstStyle/>
          <a:p>
            <a:pPr fontAlgn="base"/>
            <a:r>
              <a:rPr lang="zh-TW" altLang="en-US" dirty="0">
                <a:latin typeface="微軟正黑體" panose="020B0604030504040204" pitchFamily="34" charset="-120"/>
                <a:ea typeface="微軟正黑體" panose="020B0604030504040204" pitchFamily="34" charset="-120"/>
              </a:rPr>
              <a:t>可保留遊玩紀錄。</a:t>
            </a:r>
            <a:endParaRPr lang="en-US" altLang="zh-TW"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無需註冊、無需下載。</a:t>
            </a:r>
            <a:endParaRPr lang="en-US" altLang="zh-TW"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不同角色擁有不同點。</a:t>
            </a:r>
            <a:endParaRPr lang="en-US" altLang="zh-TW"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簡單易操作使玩家容易上手。</a:t>
            </a:r>
            <a:endParaRPr lang="en-US" altLang="zh-TW"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結合校園特色與基隆在地風景。</a:t>
            </a:r>
            <a:endParaRPr lang="en-US" altLang="zh-TW"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遊戲內容不侷限於一個網頁、對白設計、與玩家間的互動。</a:t>
            </a:r>
            <a:endParaRPr lang="en-US" altLang="zh-TW" dirty="0">
              <a:latin typeface="微軟正黑體" panose="020B0604030504040204" pitchFamily="34" charset="-120"/>
              <a:ea typeface="微軟正黑體" panose="020B0604030504040204" pitchFamily="34" charset="-120"/>
            </a:endParaRPr>
          </a:p>
          <a:p>
            <a:pPr fontAlgn="base"/>
            <a:endParaRPr lang="en-US" altLang="zh-TW" dirty="0">
              <a:latin typeface="+mn-ea"/>
            </a:endParaRPr>
          </a:p>
          <a:p>
            <a:pPr fontAlgn="base"/>
            <a:endParaRPr lang="en-US" altLang="zh-TW" dirty="0">
              <a:latin typeface="+mn-ea"/>
            </a:endParaRPr>
          </a:p>
          <a:p>
            <a:endParaRPr lang="zh-TW" altLang="en-US" dirty="0"/>
          </a:p>
        </p:txBody>
      </p:sp>
      <p:pic>
        <p:nvPicPr>
          <p:cNvPr id="4" name="圖片 3">
            <a:extLst>
              <a:ext uri="{FF2B5EF4-FFF2-40B4-BE49-F238E27FC236}">
                <a16:creationId xmlns:a16="http://schemas.microsoft.com/office/drawing/2014/main" id="{A3994FB7-C313-421F-B4AC-D09C078F7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154" y="4437995"/>
            <a:ext cx="1404865" cy="1769766"/>
          </a:xfrm>
          <a:prstGeom prst="rect">
            <a:avLst/>
          </a:prstGeom>
        </p:spPr>
      </p:pic>
    </p:spTree>
    <p:extLst>
      <p:ext uri="{BB962C8B-B14F-4D97-AF65-F5344CB8AC3E}">
        <p14:creationId xmlns:p14="http://schemas.microsoft.com/office/powerpoint/2010/main" val="281719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9A4E59-1461-4946-8035-C28003D46AAE}"/>
              </a:ext>
            </a:extLst>
          </p:cNvPr>
          <p:cNvSpPr>
            <a:spLocks noGrp="1"/>
          </p:cNvSpPr>
          <p:nvPr>
            <p:ph type="title"/>
          </p:nvPr>
        </p:nvSpPr>
        <p:spPr/>
        <p:txBody>
          <a:bodyPr/>
          <a:lstStyle/>
          <a:p>
            <a:r>
              <a:rPr lang="zh-TW" altLang="en-US" dirty="0"/>
              <a:t>分工</a:t>
            </a:r>
          </a:p>
        </p:txBody>
      </p:sp>
      <p:sp>
        <p:nvSpPr>
          <p:cNvPr id="3" name="內容版面配置區 2">
            <a:extLst>
              <a:ext uri="{FF2B5EF4-FFF2-40B4-BE49-F238E27FC236}">
                <a16:creationId xmlns:a16="http://schemas.microsoft.com/office/drawing/2014/main" id="{8874D73B-5942-45DB-BC2C-D2D9233A9A8A}"/>
              </a:ext>
            </a:extLst>
          </p:cNvPr>
          <p:cNvSpPr>
            <a:spLocks noGrp="1"/>
          </p:cNvSpPr>
          <p:nvPr>
            <p:ph idx="1"/>
          </p:nvPr>
        </p:nvSpPr>
        <p:spPr>
          <a:xfrm>
            <a:off x="3108960" y="2556932"/>
            <a:ext cx="2865120" cy="3318936"/>
          </a:xfrm>
          <a:ln>
            <a:solidFill>
              <a:schemeClr val="tx1"/>
            </a:solidFill>
            <a:prstDash val="lgDashDotDot"/>
          </a:ln>
        </p:spPr>
        <p:txBody>
          <a:bodyPr/>
          <a:lstStyle/>
          <a:p>
            <a:r>
              <a:rPr lang="zh-TW" altLang="en-US" dirty="0">
                <a:latin typeface="+mj-ea"/>
                <a:ea typeface="+mj-ea"/>
              </a:rPr>
              <a:t>林維凱</a:t>
            </a:r>
            <a:r>
              <a:rPr lang="en-US" altLang="zh-TW" dirty="0">
                <a:latin typeface="+mj-ea"/>
                <a:ea typeface="+mj-ea"/>
              </a:rPr>
              <a:t>:	</a:t>
            </a:r>
          </a:p>
          <a:p>
            <a:pPr lvl="1"/>
            <a:r>
              <a:rPr lang="zh-TW" altLang="en-US" dirty="0">
                <a:latin typeface="+mj-ea"/>
                <a:ea typeface="+mj-ea"/>
              </a:rPr>
              <a:t>遊戲設計</a:t>
            </a:r>
            <a:endParaRPr lang="en-US" altLang="zh-TW" dirty="0">
              <a:latin typeface="+mj-ea"/>
              <a:ea typeface="+mj-ea"/>
            </a:endParaRPr>
          </a:p>
          <a:p>
            <a:pPr lvl="1"/>
            <a:r>
              <a:rPr lang="en-US" altLang="zh-TW" dirty="0" err="1">
                <a:latin typeface="+mj-ea"/>
                <a:ea typeface="+mj-ea"/>
              </a:rPr>
              <a:t>Javascrip</a:t>
            </a:r>
            <a:endParaRPr lang="en-US" altLang="zh-TW" dirty="0">
              <a:latin typeface="+mj-ea"/>
              <a:ea typeface="+mj-ea"/>
            </a:endParaRPr>
          </a:p>
          <a:p>
            <a:pPr lvl="1"/>
            <a:r>
              <a:rPr lang="zh-TW" altLang="en-US" dirty="0">
                <a:latin typeface="+mj-ea"/>
                <a:ea typeface="+mj-ea"/>
              </a:rPr>
              <a:t>系統整合</a:t>
            </a:r>
            <a:endParaRPr lang="en-US" altLang="zh-TW" dirty="0">
              <a:latin typeface="+mj-ea"/>
              <a:ea typeface="+mj-ea"/>
            </a:endParaRPr>
          </a:p>
          <a:p>
            <a:pPr lvl="1"/>
            <a:r>
              <a:rPr lang="zh-TW" altLang="en-US" dirty="0">
                <a:latin typeface="+mj-ea"/>
                <a:ea typeface="+mj-ea"/>
              </a:rPr>
              <a:t>優化程式</a:t>
            </a:r>
            <a:endParaRPr lang="en-US" altLang="zh-TW" dirty="0">
              <a:latin typeface="+mj-ea"/>
              <a:ea typeface="+mj-ea"/>
            </a:endParaRPr>
          </a:p>
          <a:p>
            <a:pPr lvl="1"/>
            <a:endParaRPr lang="zh-TW" altLang="en-US" dirty="0"/>
          </a:p>
        </p:txBody>
      </p:sp>
      <p:pic>
        <p:nvPicPr>
          <p:cNvPr id="4" name="圖片 3">
            <a:extLst>
              <a:ext uri="{FF2B5EF4-FFF2-40B4-BE49-F238E27FC236}">
                <a16:creationId xmlns:a16="http://schemas.microsoft.com/office/drawing/2014/main" id="{EDB4CDB4-1F03-47F6-8C56-40AD278FD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0362" y="4653634"/>
            <a:ext cx="1153306" cy="1554127"/>
          </a:xfrm>
          <a:prstGeom prst="rect">
            <a:avLst/>
          </a:prstGeom>
        </p:spPr>
      </p:pic>
      <p:sp>
        <p:nvSpPr>
          <p:cNvPr id="6" name="內容版面配置區 2">
            <a:extLst>
              <a:ext uri="{FF2B5EF4-FFF2-40B4-BE49-F238E27FC236}">
                <a16:creationId xmlns:a16="http://schemas.microsoft.com/office/drawing/2014/main" id="{539C6FF0-0C20-48D2-BBC1-0E64D2946CEA}"/>
              </a:ext>
            </a:extLst>
          </p:cNvPr>
          <p:cNvSpPr txBox="1">
            <a:spLocks/>
          </p:cNvSpPr>
          <p:nvPr/>
        </p:nvSpPr>
        <p:spPr>
          <a:xfrm>
            <a:off x="6466841" y="2556932"/>
            <a:ext cx="2788919" cy="3318936"/>
          </a:xfrm>
          <a:prstGeom prst="rect">
            <a:avLst/>
          </a:prstGeom>
          <a:ln>
            <a:solidFill>
              <a:schemeClr val="tx1"/>
            </a:solidFill>
            <a:prstDash val="lgDashDotDot"/>
          </a:ln>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en-US" dirty="0">
                <a:latin typeface="+mj-ea"/>
                <a:ea typeface="+mj-ea"/>
              </a:rPr>
              <a:t>賴冠宏</a:t>
            </a:r>
            <a:r>
              <a:rPr lang="en-US" altLang="zh-TW" dirty="0">
                <a:latin typeface="+mj-ea"/>
                <a:ea typeface="+mj-ea"/>
              </a:rPr>
              <a:t>:			</a:t>
            </a:r>
          </a:p>
          <a:p>
            <a:pPr lvl="1"/>
            <a:r>
              <a:rPr lang="zh-TW" altLang="en-US" dirty="0">
                <a:latin typeface="+mj-ea"/>
                <a:ea typeface="+mj-ea"/>
              </a:rPr>
              <a:t>遊戲設計</a:t>
            </a:r>
            <a:endParaRPr lang="en-US" altLang="zh-TW" dirty="0">
              <a:latin typeface="+mj-ea"/>
              <a:ea typeface="+mj-ea"/>
            </a:endParaRPr>
          </a:p>
          <a:p>
            <a:pPr lvl="1"/>
            <a:r>
              <a:rPr lang="en-US" altLang="zh-TW" dirty="0">
                <a:latin typeface="+mj-ea"/>
                <a:ea typeface="+mj-ea"/>
              </a:rPr>
              <a:t>CSS</a:t>
            </a:r>
          </a:p>
          <a:p>
            <a:pPr lvl="1"/>
            <a:r>
              <a:rPr lang="zh-TW" altLang="en-US" dirty="0">
                <a:latin typeface="+mj-ea"/>
                <a:ea typeface="+mj-ea"/>
              </a:rPr>
              <a:t>圖片製作</a:t>
            </a:r>
            <a:endParaRPr lang="en-US" altLang="zh-TW" dirty="0">
              <a:latin typeface="+mj-ea"/>
              <a:ea typeface="+mj-ea"/>
            </a:endParaRPr>
          </a:p>
          <a:p>
            <a:pPr lvl="1"/>
            <a:r>
              <a:rPr lang="zh-TW" altLang="en-US" dirty="0">
                <a:latin typeface="+mj-ea"/>
                <a:ea typeface="+mj-ea"/>
              </a:rPr>
              <a:t>優化程式</a:t>
            </a:r>
            <a:endParaRPr lang="en-US" altLang="zh-TW" dirty="0">
              <a:latin typeface="+mj-ea"/>
              <a:ea typeface="+mj-ea"/>
            </a:endParaRPr>
          </a:p>
        </p:txBody>
      </p:sp>
      <p:pic>
        <p:nvPicPr>
          <p:cNvPr id="8" name="圖片 7">
            <a:extLst>
              <a:ext uri="{FF2B5EF4-FFF2-40B4-BE49-F238E27FC236}">
                <a16:creationId xmlns:a16="http://schemas.microsoft.com/office/drawing/2014/main" id="{D7FBC361-B409-4E6D-89A0-599ADFC024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5446" y1="26339" x2="25446" y2="26339"/>
                        <a14:foregroundMark x1="34375" y1="66964" x2="34375" y2="66964"/>
                        <a14:foregroundMark x1="68750" y1="32589" x2="68750" y2="32589"/>
                      </a14:backgroundRemoval>
                    </a14:imgEffect>
                  </a14:imgLayer>
                </a14:imgProps>
              </a:ext>
              <a:ext uri="{28A0092B-C50C-407E-A947-70E740481C1C}">
                <a14:useLocalDpi xmlns:a14="http://schemas.microsoft.com/office/drawing/2010/main" val="0"/>
              </a:ext>
            </a:extLst>
          </a:blip>
          <a:stretch>
            <a:fillRect/>
          </a:stretch>
        </p:blipFill>
        <p:spPr>
          <a:xfrm>
            <a:off x="4968240" y="4941502"/>
            <a:ext cx="894080" cy="894080"/>
          </a:xfrm>
          <a:prstGeom prst="rect">
            <a:avLst/>
          </a:prstGeom>
        </p:spPr>
      </p:pic>
      <p:pic>
        <p:nvPicPr>
          <p:cNvPr id="9" name="圖片 8">
            <a:extLst>
              <a:ext uri="{FF2B5EF4-FFF2-40B4-BE49-F238E27FC236}">
                <a16:creationId xmlns:a16="http://schemas.microsoft.com/office/drawing/2014/main" id="{8FE35CC6-D5FC-40EC-9CDE-5C40E63A95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5446" y1="26339" x2="25446" y2="26339"/>
                        <a14:foregroundMark x1="34375" y1="66964" x2="34375" y2="66964"/>
                        <a14:foregroundMark x1="68750" y1="32589" x2="68750" y2="32589"/>
                      </a14:backgroundRemoval>
                    </a14:imgEffect>
                  </a14:imgLayer>
                </a14:imgProps>
              </a:ext>
              <a:ext uri="{28A0092B-C50C-407E-A947-70E740481C1C}">
                <a14:useLocalDpi xmlns:a14="http://schemas.microsoft.com/office/drawing/2010/main" val="0"/>
              </a:ext>
            </a:extLst>
          </a:blip>
          <a:stretch>
            <a:fillRect/>
          </a:stretch>
        </p:blipFill>
        <p:spPr>
          <a:xfrm>
            <a:off x="8239760" y="4941502"/>
            <a:ext cx="894080" cy="894080"/>
          </a:xfrm>
          <a:prstGeom prst="rect">
            <a:avLst/>
          </a:prstGeom>
        </p:spPr>
      </p:pic>
    </p:spTree>
    <p:extLst>
      <p:ext uri="{BB962C8B-B14F-4D97-AF65-F5344CB8AC3E}">
        <p14:creationId xmlns:p14="http://schemas.microsoft.com/office/powerpoint/2010/main" val="344655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4D570-A9A3-42CD-9AA3-F63220D7D051}"/>
              </a:ext>
            </a:extLst>
          </p:cNvPr>
          <p:cNvSpPr>
            <a:spLocks noGrp="1"/>
          </p:cNvSpPr>
          <p:nvPr>
            <p:ph type="title"/>
          </p:nvPr>
        </p:nvSpPr>
        <p:spPr/>
        <p:txBody>
          <a:bodyPr/>
          <a:lstStyle/>
          <a:p>
            <a:r>
              <a:rPr lang="zh-TW" altLang="en-US" dirty="0"/>
              <a:t>開始作戰吧</a:t>
            </a:r>
            <a:r>
              <a:rPr lang="en-US" altLang="zh-TW" dirty="0"/>
              <a:t>!</a:t>
            </a:r>
            <a:endParaRPr lang="zh-TW" altLang="en-US" dirty="0"/>
          </a:p>
        </p:txBody>
      </p:sp>
      <p:pic>
        <p:nvPicPr>
          <p:cNvPr id="6" name="內容版面配置區 5">
            <a:extLst>
              <a:ext uri="{FF2B5EF4-FFF2-40B4-BE49-F238E27FC236}">
                <a16:creationId xmlns:a16="http://schemas.microsoft.com/office/drawing/2014/main" id="{38B1EF34-02B0-4C61-A36E-66C07ADB11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3982" y="2714696"/>
            <a:ext cx="6904355" cy="3088429"/>
          </a:xfrm>
        </p:spPr>
      </p:pic>
      <p:pic>
        <p:nvPicPr>
          <p:cNvPr id="4" name="圖片 3">
            <a:extLst>
              <a:ext uri="{FF2B5EF4-FFF2-40B4-BE49-F238E27FC236}">
                <a16:creationId xmlns:a16="http://schemas.microsoft.com/office/drawing/2014/main" id="{3F989D9E-F4EF-455F-A9D6-73A13C0FF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291" y="4700500"/>
            <a:ext cx="1153306" cy="1537741"/>
          </a:xfrm>
          <a:prstGeom prst="rect">
            <a:avLst/>
          </a:prstGeom>
        </p:spPr>
      </p:pic>
      <p:sp>
        <p:nvSpPr>
          <p:cNvPr id="7" name="標題 1">
            <a:extLst>
              <a:ext uri="{FF2B5EF4-FFF2-40B4-BE49-F238E27FC236}">
                <a16:creationId xmlns:a16="http://schemas.microsoft.com/office/drawing/2014/main" id="{A6FC9EDC-0657-4D50-AB81-2A7FDD96400E}"/>
              </a:ext>
            </a:extLst>
          </p:cNvPr>
          <p:cNvSpPr txBox="1">
            <a:spLocks/>
          </p:cNvSpPr>
          <p:nvPr/>
        </p:nvSpPr>
        <p:spPr>
          <a:xfrm>
            <a:off x="1305562" y="2103119"/>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zh-TW" altLang="en-US" sz="2400" dirty="0">
              <a:latin typeface="+mj-ea"/>
            </a:endParaRPr>
          </a:p>
        </p:txBody>
      </p:sp>
    </p:spTree>
    <p:extLst>
      <p:ext uri="{BB962C8B-B14F-4D97-AF65-F5344CB8AC3E}">
        <p14:creationId xmlns:p14="http://schemas.microsoft.com/office/powerpoint/2010/main" val="108154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781BE-D3DC-46EB-9895-3279A5DC3BE0}"/>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8B3F62A8-36B4-4309-8C77-30B1E2533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943" y="671593"/>
            <a:ext cx="9804113" cy="5514814"/>
          </a:xfrm>
        </p:spPr>
      </p:pic>
    </p:spTree>
    <p:extLst>
      <p:ext uri="{BB962C8B-B14F-4D97-AF65-F5344CB8AC3E}">
        <p14:creationId xmlns:p14="http://schemas.microsoft.com/office/powerpoint/2010/main" val="31331351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93CE8-A3C0-4977-B412-9D33B284A67F}"/>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A0947BFC-CC92-496C-A762-78B356E3AA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234" y="755569"/>
            <a:ext cx="9505532" cy="5346862"/>
          </a:xfrm>
        </p:spPr>
      </p:pic>
    </p:spTree>
    <p:extLst>
      <p:ext uri="{BB962C8B-B14F-4D97-AF65-F5344CB8AC3E}">
        <p14:creationId xmlns:p14="http://schemas.microsoft.com/office/powerpoint/2010/main" val="3731111640"/>
      </p:ext>
    </p:extLst>
  </p:cSld>
  <p:clrMapOvr>
    <a:masterClrMapping/>
  </p:clrMapOvr>
  <p:transition spd="slow">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550</TotalTime>
  <Words>242</Words>
  <Application>Microsoft Office PowerPoint</Application>
  <PresentationFormat>寬螢幕</PresentationFormat>
  <Paragraphs>38</Paragraphs>
  <Slides>12</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12</vt:i4>
      </vt:variant>
    </vt:vector>
  </HeadingPairs>
  <TitlesOfParts>
    <vt:vector size="17" baseType="lpstr">
      <vt:lpstr>微軟正黑體</vt:lpstr>
      <vt:lpstr>新細明體</vt:lpstr>
      <vt:lpstr>Arial</vt:lpstr>
      <vt:lpstr>Garamond</vt:lpstr>
      <vt:lpstr>有機</vt:lpstr>
      <vt:lpstr>海大大戰爭</vt:lpstr>
      <vt:lpstr>創作動機</vt:lpstr>
      <vt:lpstr>網站架構(頁面結構)</vt:lpstr>
      <vt:lpstr>使用之Web技術</vt:lpstr>
      <vt:lpstr>特色與優點</vt:lpstr>
      <vt:lpstr>分工</vt:lpstr>
      <vt:lpstr>開始作戰吧!</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賴冠宏</dc:creator>
  <cp:lastModifiedBy>賴冠宏</cp:lastModifiedBy>
  <cp:revision>21</cp:revision>
  <dcterms:created xsi:type="dcterms:W3CDTF">2021-01-09T02:34:29Z</dcterms:created>
  <dcterms:modified xsi:type="dcterms:W3CDTF">2021-01-10T11:51:15Z</dcterms:modified>
</cp:coreProperties>
</file>